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90" r:id="rId2"/>
    <p:sldId id="261" r:id="rId3"/>
    <p:sldId id="301" r:id="rId4"/>
    <p:sldId id="300" r:id="rId5"/>
    <p:sldId id="302" r:id="rId6"/>
  </p:sldIdLst>
  <p:sldSz cx="12188825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5286" autoAdjust="0"/>
  </p:normalViewPr>
  <p:slideViewPr>
    <p:cSldViewPr showGuides="1">
      <p:cViewPr>
        <p:scale>
          <a:sx n="78" d="100"/>
          <a:sy n="78" d="100"/>
        </p:scale>
        <p:origin x="-306" y="33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180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6268-5CE8-436F-8727-6E4791263BAF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3B4F2-37C6-456F-99B1-74C79381C6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245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2</a:t>
            </a:fld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2783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3</a:t>
            </a:fld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639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4</a:t>
            </a:fld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6163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5</a:t>
            </a:fld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983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 smtClean="0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A7207228-C958-4181-8F36-7511E830058C}" type="datetime2">
              <a:rPr lang="da-DK" smtClean="0"/>
              <a:t>10. oktober 2016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30063" y="5805264"/>
            <a:ext cx="1582259" cy="1047083"/>
          </a:xfrm>
          <a:prstGeom prst="rect">
            <a:avLst/>
          </a:prstGeom>
        </p:spPr>
      </p:pic>
      <p:sp>
        <p:nvSpPr>
          <p:cNvPr id="25" name="Rectangle 6"/>
          <p:cNvSpPr/>
          <p:nvPr userDrawn="1"/>
        </p:nvSpPr>
        <p:spPr>
          <a:xfrm>
            <a:off x="-1399201" y="6022052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 smtClean="0"/>
          </a:p>
        </p:txBody>
      </p:sp>
      <p:pic>
        <p:nvPicPr>
          <p:cNvPr id="26" name="Billede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818" y="346834"/>
            <a:ext cx="2916000" cy="65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73F0FE1-A42B-4CD5-BDE9-C43E0E01AE55}" type="datetime2">
              <a:rPr lang="da-DK" smtClean="0"/>
              <a:t>10. oktober 2016</a:t>
            </a:fld>
            <a:endParaRPr lang="da-DK" dirty="0"/>
          </a:p>
        </p:txBody>
      </p:sp>
      <p:sp>
        <p:nvSpPr>
          <p:cNvPr id="12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887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 smtClean="0"/>
              <a:t>Klik på ikonet og indsæt billede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CE5C698-7675-41DC-984D-D31E42B26578}" type="datetime2">
              <a:rPr lang="da-DK" smtClean="0"/>
              <a:t>10. oktober 2016</a:t>
            </a:fld>
            <a:endParaRPr lang="da-DK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5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 smtClean="0"/>
              <a:t>Klik på ikonet og indsæt billede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FF3D8D-9A7C-4F17-93D6-41F2EA4F9163}" type="datetime2">
              <a:rPr lang="da-DK" smtClean="0"/>
              <a:t>10. oktober 2016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1F5659B-4F7D-40EE-838A-80BE360FFE1C}" type="datetime2">
              <a:rPr lang="da-DK" smtClean="0"/>
              <a:t>10. oktober 2016</a:t>
            </a:fld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 smtClean="0"/>
              <a:t>Klik på ikonet og indsæt billede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82CCA78-8696-441A-9029-A3DC83CD3001}" type="datetime2">
              <a:rPr lang="da-DK" smtClean="0"/>
              <a:t>10. oktober 2016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 smtClean="0"/>
              <a:t>Klik på ikonet og indsæt billede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223E580-EFFF-4737-A8C7-9A59EDAECE4D}" type="datetime2">
              <a:rPr lang="da-DK" smtClean="0"/>
              <a:t>10. oktober 2016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25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  <a:endParaRPr lang="da-DK" dirty="0"/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 smtClean="0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 smtClean="0"/>
              <a:t>Klik for at tilføje tekst - Grøn tekst får du ved at bruge TAB-knappen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  <a:p>
            <a:pPr lvl="8"/>
            <a:r>
              <a:rPr lang="da-DK" dirty="0" smtClean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 smtClean="0"/>
              <a:t>Klik og indsæt diagram eller tabel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  <a:p>
            <a:pPr lvl="8"/>
            <a:r>
              <a:rPr lang="da-DK" dirty="0" smtClean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7F5496-DB91-4650-9303-480FC2599A4A}" type="datetime2">
              <a:rPr lang="da-DK" smtClean="0"/>
              <a:t>10. oktober 2016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frem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 sort 18 pkt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 grøn 18 pkt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= Punkt-liste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at gå tilbage i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tekst-niveauer,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isteniveau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 smtClean="0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 smtClean="0"/>
              <a:t>Klik for at tilføje tekst - Grøn tekst får du ved at bruge TAB-knappen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  <a:p>
            <a:pPr lvl="8"/>
            <a:r>
              <a:rPr lang="da-DK" dirty="0" smtClean="0"/>
              <a:t>Niende niveau</a:t>
            </a:r>
          </a:p>
          <a:p>
            <a:pPr lvl="4"/>
            <a:endParaRPr lang="da-DK" dirty="0" smtClean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 smtClean="0"/>
              <a:t>Klik og indsæt diagram eller tabel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  <a:p>
            <a:pPr lvl="8"/>
            <a:r>
              <a:rPr lang="da-DK" dirty="0" smtClean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EE9E2C-464B-4A65-9E95-0C66F29C4213}" type="datetime2">
              <a:rPr lang="da-DK" smtClean="0"/>
              <a:t>10. oktober 2016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frem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 sort 18 pkt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 grøn 18 pkt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= Punkt-liste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at gå tilbage i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tekst-niveauer,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isteniveau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 smtClean="0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 smtClean="0"/>
              <a:t>Klik og indsæt diagram eller tabel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  <a:p>
            <a:pPr lvl="8"/>
            <a:r>
              <a:rPr lang="da-DK" dirty="0" smtClean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A699358-E791-4C5F-8E32-0988F55BFE3E}" type="datetime2">
              <a:rPr lang="da-DK" smtClean="0"/>
              <a:t>10. oktober 2016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frem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 hvid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at gå tilbage i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tekst-niveauer,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isteniveau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  <a:endParaRPr lang="da-DK" dirty="0"/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 smtClean="0"/>
              <a:t>Klik og indsæt diagram eller tabel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  <a:p>
            <a:pPr lvl="8"/>
            <a:r>
              <a:rPr lang="da-DK" dirty="0" smtClean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3F2550C-B75E-45FA-BF40-70F7C7861121}" type="datetime2">
              <a:rPr lang="da-DK" smtClean="0"/>
              <a:t>10. oktober 2016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 smtClean="0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7267DACD-8DE0-4790-ACF4-F35B4C826E99}" type="datetime2">
              <a:rPr lang="da-DK" smtClean="0"/>
              <a:t>10. oktober 2016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30063" y="5805264"/>
            <a:ext cx="1582259" cy="1047083"/>
          </a:xfrm>
          <a:prstGeom prst="rect">
            <a:avLst/>
          </a:prstGeom>
        </p:spPr>
      </p:pic>
      <p:sp>
        <p:nvSpPr>
          <p:cNvPr id="25" name="Rectangle 6"/>
          <p:cNvSpPr/>
          <p:nvPr userDrawn="1"/>
        </p:nvSpPr>
        <p:spPr>
          <a:xfrm>
            <a:off x="-1399201" y="6022052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 smtClean="0"/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818" y="346834"/>
            <a:ext cx="2916000" cy="65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9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0E5ED643-876A-4D63-AEAF-9F1A247B7411}" type="datetime2">
              <a:rPr lang="da-DK" smtClean="0"/>
              <a:t>10. oktober 2016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93C6C694-D1A5-44EF-9DA3-17DB8F4006EE}" type="datetime2">
              <a:rPr lang="da-DK" smtClean="0"/>
              <a:t>10. oktober 2016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 smtClean="0"/>
              <a:t>Klik her og indsæt mørkt billede, via fanen Indsæt, Billeder</a:t>
            </a:r>
            <a:endParaRPr lang="da-DK" dirty="0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3C7B1D0A-3B50-4F15-876F-D1627579C93A}" type="datetime2">
              <a:rPr lang="da-DK" smtClean="0"/>
              <a:t>10. oktober 2016</a:t>
            </a:fld>
            <a:endParaRPr lang="da-DK" dirty="0"/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911892" y="346834"/>
            <a:ext cx="2916000" cy="65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5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30063" y="5805264"/>
            <a:ext cx="1582259" cy="10470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408368" y="602346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 smtClean="0"/>
          </a:p>
        </p:txBody>
      </p:sp>
    </p:spTree>
    <p:extLst>
      <p:ext uri="{BB962C8B-B14F-4D97-AF65-F5344CB8AC3E}">
        <p14:creationId xmlns:p14="http://schemas.microsoft.com/office/powerpoint/2010/main" val="3684587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 smtClean="0"/>
              <a:t>Klik her og indsæt lyst billede, via fanen Indsæt, Billeder</a:t>
            </a:r>
            <a:endParaRPr lang="da-DK" dirty="0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89"/>
          </a:xfrm>
          <a:prstGeom prst="rect">
            <a:avLst/>
          </a:prstGeom>
        </p:spPr>
      </p:pic>
      <p:sp>
        <p:nvSpPr>
          <p:cNvPr id="22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911892" y="346834"/>
            <a:ext cx="2916000" cy="65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8890D186-3580-4F54-BCCE-90D89D43F80B}" type="datetime2">
              <a:rPr lang="da-DK" smtClean="0"/>
              <a:t>10. oktober 2016</a:t>
            </a:fld>
            <a:endParaRPr lang="da-DK"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30063" y="5805264"/>
            <a:ext cx="1582259" cy="1047083"/>
          </a:xfrm>
          <a:prstGeom prst="rect">
            <a:avLst/>
          </a:prstGeom>
        </p:spPr>
      </p:pic>
      <p:sp>
        <p:nvSpPr>
          <p:cNvPr id="29" name="Rectangle 6"/>
          <p:cNvSpPr/>
          <p:nvPr userDrawn="1"/>
        </p:nvSpPr>
        <p:spPr>
          <a:xfrm>
            <a:off x="-1408368" y="602346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 smtClean="0"/>
          </a:p>
        </p:txBody>
      </p:sp>
    </p:spTree>
    <p:extLst>
      <p:ext uri="{BB962C8B-B14F-4D97-AF65-F5344CB8AC3E}">
        <p14:creationId xmlns:p14="http://schemas.microsoft.com/office/powerpoint/2010/main" val="151790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 smtClean="0"/>
              <a:t>Klik her og indsæt lyst billede, via fanen Indsæt, Billeder eller indsæt farvet baggrund.</a:t>
            </a:r>
            <a:endParaRPr lang="da-DK" dirty="0"/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og indsæt Navn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FB5822D-EEB9-483C-A177-3BB0315C1C9C}" type="datetime2">
              <a:rPr lang="da-DK" smtClean="0"/>
              <a:t>10. oktober 2016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4035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og indsæt Navn</a:t>
            </a:r>
          </a:p>
        </p:txBody>
      </p:sp>
      <p:sp>
        <p:nvSpPr>
          <p:cNvPr id="2" name="Pladsholder til dato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D04AA2-BC35-43D5-8B14-4F38980057DE}" type="datetime2">
              <a:rPr lang="da-DK" smtClean="0"/>
              <a:t>10. oktober 2016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515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BB6FFC14-63FB-4163-A44C-917E257B6D54}" type="datetime2">
              <a:rPr lang="da-DK" smtClean="0"/>
              <a:t>10. oktober 2016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dirty="0" err="1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6CF87647-05C8-4B29-9A71-32A0B1D8C615}" type="datetime2">
              <a:rPr lang="da-DK" smtClean="0"/>
              <a:t>10. oktober 2016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460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5666857A-71EC-4F41-A184-5EB3DF6CB68D}" type="datetime2">
              <a:rPr lang="da-DK" smtClean="0"/>
              <a:t>10. oktober 2016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  <a:p>
            <a:pPr lvl="8"/>
            <a:r>
              <a:rPr lang="da-DK" dirty="0" smtClean="0"/>
              <a:t>Niende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rgbClr val="003127"/>
                </a:solidFill>
              </a:defRPr>
            </a:lvl1pPr>
          </a:lstStyle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rgbClr val="003127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8398068" y="760038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93B825-36A4-4E9B-9355-CAFF1DF32B29}" type="datetime2">
              <a:rPr lang="da-DK" smtClean="0"/>
              <a:t>10. oktober 2016</a:t>
            </a:fld>
            <a:endParaRPr lang="da-DK" dirty="0"/>
          </a:p>
        </p:txBody>
      </p:sp>
      <p:pic>
        <p:nvPicPr>
          <p:cNvPr id="13" name="Billede logo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9" r:id="rId3"/>
    <p:sldLayoutId id="2147483660" r:id="rId4"/>
    <p:sldLayoutId id="2147483661" r:id="rId5"/>
    <p:sldLayoutId id="2147483662" r:id="rId6"/>
    <p:sldLayoutId id="2147483650" r:id="rId7"/>
    <p:sldLayoutId id="2147483673" r:id="rId8"/>
    <p:sldLayoutId id="214748365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4" r:id="rId20"/>
    <p:sldLayoutId id="2147483655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rgbClr val="00312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orient="horz" pos="753" userDrawn="1">
          <p15:clr>
            <a:srgbClr val="F26B43"/>
          </p15:clr>
        </p15:guide>
        <p15:guide id="4" orient="horz" pos="3831" userDrawn="1">
          <p15:clr>
            <a:srgbClr val="F26B43"/>
          </p15:clr>
        </p15:guide>
        <p15:guide id="5" orient="horz" pos="195" userDrawn="1">
          <p15:clr>
            <a:srgbClr val="F26B43"/>
          </p15:clr>
        </p15:guide>
        <p15:guide id="6" orient="horz" pos="491" userDrawn="1">
          <p15:clr>
            <a:srgbClr val="F26B43"/>
          </p15:clr>
        </p15:guide>
        <p15:guide id="7" pos="409" userDrawn="1">
          <p15:clr>
            <a:srgbClr val="F26B43"/>
          </p15:clr>
        </p15:guide>
        <p15:guide id="8" pos="72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tekst 16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180" cy="2096840"/>
          </a:xfrm>
        </p:spPr>
        <p:txBody>
          <a:bodyPr>
            <a:normAutofit fontScale="85000" lnSpcReduction="10000"/>
          </a:bodyPr>
          <a:lstStyle/>
          <a:p>
            <a:r>
              <a:rPr lang="da-DK" dirty="0" smtClean="0"/>
              <a:t>Kongernes Nordsjælland – videre proces</a:t>
            </a:r>
            <a:endParaRPr lang="da-DK" dirty="0"/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Hundested 5. oktober 2016</a:t>
            </a:r>
            <a:endParaRPr lang="da-DK" dirty="0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3"/>
          </p:nvPr>
        </p:nvSpPr>
        <p:spPr>
          <a:xfrm>
            <a:off x="9578152" y="5961288"/>
            <a:ext cx="2250673" cy="420040"/>
          </a:xfrm>
        </p:spPr>
        <p:txBody>
          <a:bodyPr/>
          <a:lstStyle/>
          <a:p>
            <a:r>
              <a:rPr lang="da-DK" dirty="0" smtClean="0"/>
              <a:t>Kontorchef Mette Marcker Christiansen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66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 smtClean="0"/>
              <a:t>Vejen mod oprettelse (1)</a:t>
            </a:r>
            <a:endParaRPr lang="da-DK" sz="36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651516" y="1052736"/>
            <a:ext cx="10886433" cy="5544616"/>
          </a:xfrm>
        </p:spPr>
        <p:txBody>
          <a:bodyPr/>
          <a:lstStyle/>
          <a:p>
            <a:r>
              <a:rPr lang="da-DK" sz="2800" dirty="0"/>
              <a:t>M</a:t>
            </a:r>
            <a:r>
              <a:rPr lang="da-DK" sz="2800" dirty="0" smtClean="0"/>
              <a:t>inisterens </a:t>
            </a:r>
            <a:r>
              <a:rPr lang="da-DK" sz="2800" u="sng" dirty="0" smtClean="0"/>
              <a:t>forslag</a:t>
            </a:r>
            <a:r>
              <a:rPr lang="da-DK" sz="2800" dirty="0" smtClean="0"/>
              <a:t> til nationalpark - proces:</a:t>
            </a:r>
          </a:p>
          <a:p>
            <a:endParaRPr lang="da-DK" sz="2800" dirty="0" smtClean="0"/>
          </a:p>
          <a:p>
            <a:pPr lvl="1"/>
            <a:r>
              <a:rPr lang="da-DK" sz="2800" dirty="0" smtClean="0"/>
              <a:t>Udkast til bekendtgørelse</a:t>
            </a:r>
          </a:p>
          <a:p>
            <a:pPr marL="0" lvl="1" indent="0">
              <a:buNone/>
            </a:pPr>
            <a:endParaRPr lang="da-DK" sz="2800" dirty="0" smtClean="0"/>
          </a:p>
          <a:p>
            <a:pPr lvl="1"/>
            <a:r>
              <a:rPr lang="da-DK" sz="2800" dirty="0" smtClean="0"/>
              <a:t>Miljøvurdering</a:t>
            </a:r>
          </a:p>
          <a:p>
            <a:pPr lvl="1"/>
            <a:endParaRPr lang="da-DK" sz="2800" dirty="0" smtClean="0"/>
          </a:p>
          <a:p>
            <a:pPr lvl="1"/>
            <a:r>
              <a:rPr lang="da-DK" sz="2800" dirty="0" smtClean="0"/>
              <a:t>Informations- og debathæfte </a:t>
            </a:r>
          </a:p>
          <a:p>
            <a:pPr marL="0" lvl="1" indent="0">
              <a:buNone/>
            </a:pPr>
            <a:r>
              <a:rPr lang="da-DK" sz="1600" dirty="0"/>
              <a:t>(Formidling af det samlede forslag til nationalpark; bekendtgørelsens </a:t>
            </a:r>
          </a:p>
          <a:p>
            <a:pPr marL="0" lvl="1" indent="0">
              <a:buNone/>
            </a:pPr>
            <a:r>
              <a:rPr lang="da-DK" sz="1600" dirty="0"/>
              <a:t>målsætninger for nationalparken, beskrivelse af organisering, ministerens </a:t>
            </a:r>
          </a:p>
          <a:p>
            <a:pPr marL="0" lvl="1" indent="0">
              <a:buNone/>
            </a:pPr>
            <a:r>
              <a:rPr lang="da-DK" sz="1600" dirty="0"/>
              <a:t>forslag til bestyrelsens sammensætning på organisationsniveau, </a:t>
            </a:r>
          </a:p>
          <a:p>
            <a:pPr marL="0" lvl="1" indent="0">
              <a:buNone/>
            </a:pPr>
            <a:r>
              <a:rPr lang="da-DK" sz="1600" dirty="0"/>
              <a:t>økonomiske rammer </a:t>
            </a:r>
            <a:r>
              <a:rPr lang="da-DK" sz="1600"/>
              <a:t>m.m</a:t>
            </a:r>
            <a:r>
              <a:rPr lang="da-DK" sz="1600" smtClean="0"/>
              <a:t>.)</a:t>
            </a:r>
          </a:p>
          <a:p>
            <a:pPr marL="0" lvl="1" indent="0">
              <a:buNone/>
            </a:pPr>
            <a:endParaRPr lang="da-DK" sz="2800" dirty="0" smtClean="0"/>
          </a:p>
          <a:p>
            <a:r>
              <a:rPr lang="da-DK" sz="2800" dirty="0" smtClean="0"/>
              <a:t>-&gt; Udkast til bekendtgørelse i høring</a:t>
            </a:r>
          </a:p>
          <a:p>
            <a:r>
              <a:rPr lang="da-DK" sz="2800" dirty="0" smtClean="0"/>
              <a:t>……..</a:t>
            </a:r>
          </a:p>
          <a:p>
            <a:pPr marL="0" lvl="1" indent="0">
              <a:buFont typeface="Arial" panose="020B0604020202020204" pitchFamily="34" charset="0"/>
              <a:buChar char="​"/>
            </a:pPr>
            <a:r>
              <a:rPr lang="da-DK" sz="2800" dirty="0" smtClean="0"/>
              <a:t> </a:t>
            </a:r>
            <a:r>
              <a:rPr lang="da-DK" sz="2400" dirty="0" smtClean="0"/>
              <a:t>- </a:t>
            </a:r>
            <a:r>
              <a:rPr lang="da-DK" dirty="0" smtClean="0"/>
              <a:t>Udvidet lokal lodsejerdialog </a:t>
            </a:r>
            <a:r>
              <a:rPr lang="da-DK" dirty="0"/>
              <a:t>?</a:t>
            </a:r>
          </a:p>
          <a:p>
            <a:endParaRPr lang="da-DK" sz="2800" dirty="0" smtClean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0" y="1340768"/>
            <a:ext cx="3384376" cy="491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4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 smtClean="0"/>
              <a:t>Vejen mod oprettelse (2)</a:t>
            </a:r>
            <a:endParaRPr lang="da-DK" sz="36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651516" y="1124744"/>
            <a:ext cx="10886433" cy="5040560"/>
          </a:xfrm>
        </p:spPr>
        <p:txBody>
          <a:bodyPr/>
          <a:lstStyle/>
          <a:p>
            <a:pPr marL="0" lvl="1" indent="0">
              <a:buNone/>
            </a:pPr>
            <a:r>
              <a:rPr lang="da-DK" sz="2800" dirty="0" smtClean="0"/>
              <a:t>Ministerens </a:t>
            </a:r>
            <a:r>
              <a:rPr lang="da-DK" sz="2800" u="sng" dirty="0" smtClean="0"/>
              <a:t>udstedelse</a:t>
            </a:r>
            <a:r>
              <a:rPr lang="da-DK" sz="2800" dirty="0" smtClean="0"/>
              <a:t> af bekendtgørelse - proces</a:t>
            </a:r>
          </a:p>
          <a:p>
            <a:endParaRPr lang="da-DK" sz="2800" dirty="0" smtClean="0"/>
          </a:p>
          <a:p>
            <a:endParaRPr lang="da-DK" sz="2800" dirty="0" smtClean="0"/>
          </a:p>
          <a:p>
            <a:pPr lvl="1"/>
            <a:r>
              <a:rPr lang="da-DK" sz="2800" dirty="0" smtClean="0"/>
              <a:t>Høring af udkast til bekendtgørelse (min. 16 uger)</a:t>
            </a:r>
          </a:p>
          <a:p>
            <a:pPr lvl="1"/>
            <a:endParaRPr lang="da-DK" sz="2800" dirty="0" smtClean="0"/>
          </a:p>
          <a:p>
            <a:pPr lvl="1"/>
            <a:r>
              <a:rPr lang="da-DK" sz="2800" dirty="0" smtClean="0"/>
              <a:t>Borgermøder</a:t>
            </a:r>
          </a:p>
          <a:p>
            <a:endParaRPr lang="da-DK" sz="2800" dirty="0" smtClean="0"/>
          </a:p>
          <a:p>
            <a:pPr lvl="1"/>
            <a:r>
              <a:rPr lang="da-DK" sz="2800" dirty="0" smtClean="0"/>
              <a:t>Behandling af høringssvar</a:t>
            </a:r>
          </a:p>
          <a:p>
            <a:endParaRPr lang="da-DK" sz="2800" dirty="0"/>
          </a:p>
          <a:p>
            <a:pPr lvl="1"/>
            <a:r>
              <a:rPr lang="da-DK" sz="2800" dirty="0" smtClean="0"/>
              <a:t>Politisk beslutning om oprettelse</a:t>
            </a:r>
          </a:p>
          <a:p>
            <a:pPr lvl="1"/>
            <a:endParaRPr lang="da-DK" sz="2800" dirty="0" smtClean="0"/>
          </a:p>
          <a:p>
            <a:pPr marL="0" lvl="1" indent="0">
              <a:buNone/>
            </a:pPr>
            <a:endParaRPr lang="da-DK" sz="2800" dirty="0"/>
          </a:p>
          <a:p>
            <a:pPr marL="0" lvl="1" indent="0">
              <a:buNone/>
            </a:pPr>
            <a:r>
              <a:rPr lang="da-DK" sz="2800" dirty="0" smtClean="0"/>
              <a:t>-&gt; Udstedelse af bekendtgørelse</a:t>
            </a:r>
            <a:endParaRPr lang="da-DK" sz="280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918" y="2726743"/>
            <a:ext cx="3795142" cy="4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9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Tentativ tidsplan frem mod udstedelse af bekendtgørelse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4</a:t>
            </a:fld>
            <a:endParaRPr lang="da-DK" dirty="0"/>
          </a:p>
        </p:txBody>
      </p:sp>
      <p:sp>
        <p:nvSpPr>
          <p:cNvPr id="8" name="Pentagon 7"/>
          <p:cNvSpPr/>
          <p:nvPr/>
        </p:nvSpPr>
        <p:spPr>
          <a:xfrm>
            <a:off x="693812" y="1196752"/>
            <a:ext cx="3816424" cy="4896544"/>
          </a:xfrm>
          <a:prstGeom prst="homePlate">
            <a:avLst>
              <a:gd name="adj" fmla="val 17136"/>
            </a:avLst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2400" b="1" dirty="0" smtClean="0"/>
          </a:p>
          <a:p>
            <a:pPr algn="ctr"/>
            <a:r>
              <a:rPr lang="da-DK" sz="2400" b="1" dirty="0" smtClean="0"/>
              <a:t>Fase 1</a:t>
            </a:r>
          </a:p>
          <a:p>
            <a:pPr algn="ctr"/>
            <a:r>
              <a:rPr lang="da-DK" sz="2400" dirty="0" smtClean="0"/>
              <a:t>(4. </a:t>
            </a:r>
            <a:r>
              <a:rPr lang="da-DK" sz="2400" dirty="0" err="1" smtClean="0"/>
              <a:t>kvt</a:t>
            </a:r>
            <a:r>
              <a:rPr lang="da-DK" sz="2400" dirty="0" smtClean="0"/>
              <a:t>. 2016 – 2. </a:t>
            </a:r>
            <a:r>
              <a:rPr lang="da-DK" sz="2400" dirty="0" err="1" smtClean="0"/>
              <a:t>kvt</a:t>
            </a:r>
            <a:r>
              <a:rPr lang="da-DK" sz="2400" dirty="0" smtClean="0"/>
              <a:t>. 2017)</a:t>
            </a:r>
          </a:p>
          <a:p>
            <a:pPr algn="ctr"/>
            <a:endParaRPr lang="da-DK" sz="2000" dirty="0" smtClean="0"/>
          </a:p>
          <a:p>
            <a:pPr algn="ctr"/>
            <a:r>
              <a:rPr lang="da-DK" sz="2400" dirty="0"/>
              <a:t>Udkast til bekendtgørelse</a:t>
            </a:r>
          </a:p>
          <a:p>
            <a:pPr algn="ctr"/>
            <a:endParaRPr lang="da-DK" sz="2400" dirty="0"/>
          </a:p>
          <a:p>
            <a:pPr algn="ctr"/>
            <a:r>
              <a:rPr lang="da-DK" sz="2400" dirty="0"/>
              <a:t>Miljøvurdering</a:t>
            </a:r>
          </a:p>
          <a:p>
            <a:pPr algn="ctr"/>
            <a:endParaRPr lang="da-DK" sz="2400" dirty="0"/>
          </a:p>
          <a:p>
            <a:pPr algn="ctr"/>
            <a:r>
              <a:rPr lang="da-DK" sz="2400" dirty="0"/>
              <a:t>Informations- og debathæfte</a:t>
            </a:r>
          </a:p>
          <a:p>
            <a:pPr algn="ctr"/>
            <a:endParaRPr lang="da-DK" sz="2000" dirty="0"/>
          </a:p>
          <a:p>
            <a:pPr algn="ctr"/>
            <a:endParaRPr lang="da-DK" sz="2000" dirty="0" smtClean="0"/>
          </a:p>
        </p:txBody>
      </p:sp>
      <p:sp>
        <p:nvSpPr>
          <p:cNvPr id="9" name="Pentagon 8"/>
          <p:cNvSpPr/>
          <p:nvPr/>
        </p:nvSpPr>
        <p:spPr>
          <a:xfrm>
            <a:off x="5806380" y="1196752"/>
            <a:ext cx="4248472" cy="4896544"/>
          </a:xfrm>
          <a:prstGeom prst="homePlate">
            <a:avLst>
              <a:gd name="adj" fmla="val 17136"/>
            </a:avLst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2400" b="1" dirty="0" smtClean="0"/>
              <a:t>Fase 2</a:t>
            </a:r>
          </a:p>
          <a:p>
            <a:pPr algn="ctr"/>
            <a:r>
              <a:rPr lang="da-DK" sz="2400" dirty="0" smtClean="0"/>
              <a:t>(3. </a:t>
            </a:r>
            <a:r>
              <a:rPr lang="da-DK" sz="2400" dirty="0" err="1" smtClean="0"/>
              <a:t>kvt</a:t>
            </a:r>
            <a:r>
              <a:rPr lang="da-DK" sz="2400" dirty="0" smtClean="0"/>
              <a:t>. 2017 – 4. </a:t>
            </a:r>
            <a:r>
              <a:rPr lang="da-DK" sz="2400" dirty="0" err="1" smtClean="0"/>
              <a:t>kvt</a:t>
            </a:r>
            <a:r>
              <a:rPr lang="da-DK" sz="2400" dirty="0" smtClean="0"/>
              <a:t>. 2017)</a:t>
            </a:r>
          </a:p>
          <a:p>
            <a:pPr algn="ctr"/>
            <a:endParaRPr lang="da-DK" sz="2000" dirty="0" smtClean="0"/>
          </a:p>
          <a:p>
            <a:pPr algn="ctr"/>
            <a:endParaRPr lang="da-DK" sz="2000" dirty="0"/>
          </a:p>
          <a:p>
            <a:pPr algn="ctr"/>
            <a:r>
              <a:rPr lang="da-DK" sz="2400" dirty="0" smtClean="0"/>
              <a:t>Høring og borgermøder</a:t>
            </a:r>
          </a:p>
          <a:p>
            <a:pPr algn="ctr"/>
            <a:endParaRPr lang="da-DK" sz="2400" dirty="0"/>
          </a:p>
          <a:p>
            <a:pPr algn="ctr"/>
            <a:r>
              <a:rPr lang="da-DK" sz="2400" dirty="0" smtClean="0"/>
              <a:t>Behandling af høringssvar</a:t>
            </a:r>
          </a:p>
          <a:p>
            <a:pPr algn="ctr"/>
            <a:endParaRPr lang="da-DK" sz="2400" dirty="0"/>
          </a:p>
          <a:p>
            <a:pPr algn="ctr"/>
            <a:r>
              <a:rPr lang="da-DK" sz="2400" dirty="0" smtClean="0"/>
              <a:t>Politisk beslutning om oprettelse og bestyrelsens sammensætning</a:t>
            </a:r>
          </a:p>
        </p:txBody>
      </p:sp>
      <p:sp>
        <p:nvSpPr>
          <p:cNvPr id="10" name="Rektangel 9"/>
          <p:cNvSpPr/>
          <p:nvPr/>
        </p:nvSpPr>
        <p:spPr>
          <a:xfrm>
            <a:off x="4654252" y="1196752"/>
            <a:ext cx="864096" cy="48965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72000" tIns="72000" rIns="72000" bIns="72000" rtlCol="0" anchor="ctr"/>
          <a:lstStyle/>
          <a:p>
            <a:pPr algn="ctr"/>
            <a:r>
              <a:rPr lang="da-DK" sz="2400" dirty="0" smtClean="0"/>
              <a:t>Bekendtgørelse (udkast)</a:t>
            </a:r>
          </a:p>
          <a:p>
            <a:pPr algn="ctr"/>
            <a:r>
              <a:rPr lang="da-DK" sz="2400" dirty="0" smtClean="0"/>
              <a:t>Forår 2017 (april/maj)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0270876" y="1196752"/>
            <a:ext cx="864096" cy="48965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72000" tIns="72000" rIns="72000" bIns="72000" rtlCol="0" anchor="ctr"/>
          <a:lstStyle/>
          <a:p>
            <a:pPr algn="ctr"/>
            <a:r>
              <a:rPr lang="da-DK" sz="2400" dirty="0" smtClean="0"/>
              <a:t>Bekendtgørelse udstedes</a:t>
            </a:r>
          </a:p>
          <a:p>
            <a:pPr algn="ctr"/>
            <a:r>
              <a:rPr lang="da-DK" sz="2400" dirty="0" smtClean="0"/>
              <a:t> primo 2018</a:t>
            </a:r>
          </a:p>
        </p:txBody>
      </p:sp>
    </p:spTree>
    <p:extLst>
      <p:ext uri="{BB962C8B-B14F-4D97-AF65-F5344CB8AC3E}">
        <p14:creationId xmlns:p14="http://schemas.microsoft.com/office/powerpoint/2010/main" val="168924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Proces fra oprettelse af nationalpark til vedtagelse af 1. nationalparkplan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93812" y="1148756"/>
            <a:ext cx="10886433" cy="4885996"/>
          </a:xfrm>
        </p:spPr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  <a:p>
            <a:r>
              <a:rPr lang="da-DK" dirty="0" smtClean="0"/>
              <a:t>  </a:t>
            </a:r>
            <a:endParaRPr lang="da-DK" dirty="0"/>
          </a:p>
          <a:p>
            <a:endParaRPr lang="da-DK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Styrelsen for Vand- og Naturforvaltning / Kongernes Nordsjælland - videre proces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5</a:t>
            </a:fld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261764" y="6237312"/>
            <a:ext cx="4176464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2400" dirty="0" smtClean="0"/>
              <a:t>2018</a:t>
            </a:r>
          </a:p>
        </p:txBody>
      </p:sp>
      <p:sp>
        <p:nvSpPr>
          <p:cNvPr id="8" name="Rektangel 7"/>
          <p:cNvSpPr/>
          <p:nvPr/>
        </p:nvSpPr>
        <p:spPr>
          <a:xfrm>
            <a:off x="4510236" y="6237312"/>
            <a:ext cx="4176464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2400" dirty="0" smtClean="0"/>
              <a:t>2019</a:t>
            </a:r>
          </a:p>
        </p:txBody>
      </p:sp>
      <p:sp>
        <p:nvSpPr>
          <p:cNvPr id="9" name="Rektangel 8"/>
          <p:cNvSpPr/>
          <p:nvPr/>
        </p:nvSpPr>
        <p:spPr>
          <a:xfrm>
            <a:off x="8758708" y="6237312"/>
            <a:ext cx="3430117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2400" dirty="0" smtClean="0"/>
              <a:t>2020</a:t>
            </a:r>
          </a:p>
        </p:txBody>
      </p:sp>
      <p:sp>
        <p:nvSpPr>
          <p:cNvPr id="10" name="Afrundet rektangel 9"/>
          <p:cNvSpPr/>
          <p:nvPr/>
        </p:nvSpPr>
        <p:spPr>
          <a:xfrm>
            <a:off x="477788" y="908720"/>
            <a:ext cx="4248472" cy="576064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2400" dirty="0" smtClean="0"/>
              <a:t>Udpegning af af bestyrelse</a:t>
            </a:r>
          </a:p>
        </p:txBody>
      </p:sp>
      <p:sp>
        <p:nvSpPr>
          <p:cNvPr id="11" name="Afrundet rektangel 10"/>
          <p:cNvSpPr/>
          <p:nvPr/>
        </p:nvSpPr>
        <p:spPr>
          <a:xfrm>
            <a:off x="1053852" y="1628800"/>
            <a:ext cx="8280920" cy="792088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2400" dirty="0" smtClean="0"/>
              <a:t>Bestyrelsen konstitueres, vedtager budget og får startkapital til udarbejdelse af 1. nationalparkplan</a:t>
            </a:r>
          </a:p>
        </p:txBody>
      </p:sp>
      <p:sp>
        <p:nvSpPr>
          <p:cNvPr id="12" name="Afrundet rektangel 11"/>
          <p:cNvSpPr/>
          <p:nvPr/>
        </p:nvSpPr>
        <p:spPr>
          <a:xfrm>
            <a:off x="1845940" y="2564904"/>
            <a:ext cx="4968552" cy="576064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2400" dirty="0" smtClean="0"/>
              <a:t>Nedsættelse af nationalparkråd</a:t>
            </a:r>
          </a:p>
        </p:txBody>
      </p:sp>
      <p:sp>
        <p:nvSpPr>
          <p:cNvPr id="13" name="Afrundet rektangel 12"/>
          <p:cNvSpPr/>
          <p:nvPr/>
        </p:nvSpPr>
        <p:spPr>
          <a:xfrm>
            <a:off x="2916068" y="3356992"/>
            <a:ext cx="5842640" cy="576064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2400" dirty="0" smtClean="0"/>
              <a:t>Indsamling af forslag til nationalparkplan</a:t>
            </a:r>
          </a:p>
        </p:txBody>
      </p:sp>
      <p:sp>
        <p:nvSpPr>
          <p:cNvPr id="14" name="Afrundet rektangel 13"/>
          <p:cNvSpPr/>
          <p:nvPr/>
        </p:nvSpPr>
        <p:spPr>
          <a:xfrm>
            <a:off x="4762264" y="4045260"/>
            <a:ext cx="6408712" cy="576064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2400" dirty="0" smtClean="0"/>
              <a:t>Forslag til nationalparkplan + miljøvurdering</a:t>
            </a:r>
          </a:p>
        </p:txBody>
      </p:sp>
      <p:sp>
        <p:nvSpPr>
          <p:cNvPr id="15" name="Afrundet rektangel 14"/>
          <p:cNvSpPr/>
          <p:nvPr/>
        </p:nvSpPr>
        <p:spPr>
          <a:xfrm>
            <a:off x="7691722" y="4789944"/>
            <a:ext cx="2723170" cy="439256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2400" dirty="0" smtClean="0"/>
              <a:t>Høring</a:t>
            </a:r>
          </a:p>
        </p:txBody>
      </p:sp>
      <p:sp>
        <p:nvSpPr>
          <p:cNvPr id="16" name="Afrundet rektangel 15"/>
          <p:cNvSpPr/>
          <p:nvPr/>
        </p:nvSpPr>
        <p:spPr>
          <a:xfrm>
            <a:off x="9190756" y="5373216"/>
            <a:ext cx="2880320" cy="43204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2400" dirty="0" smtClean="0"/>
              <a:t>Vedtagelse</a:t>
            </a:r>
          </a:p>
        </p:txBody>
      </p:sp>
      <p:sp>
        <p:nvSpPr>
          <p:cNvPr id="17" name="Nedadgående pil 16"/>
          <p:cNvSpPr/>
          <p:nvPr/>
        </p:nvSpPr>
        <p:spPr>
          <a:xfrm>
            <a:off x="693812" y="1546632"/>
            <a:ext cx="288032" cy="4680520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18" name="Nedadgående pil 17"/>
          <p:cNvSpPr/>
          <p:nvPr/>
        </p:nvSpPr>
        <p:spPr>
          <a:xfrm>
            <a:off x="1341884" y="2491120"/>
            <a:ext cx="288032" cy="3736032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19" name="Nedadgående pil 18"/>
          <p:cNvSpPr/>
          <p:nvPr/>
        </p:nvSpPr>
        <p:spPr>
          <a:xfrm>
            <a:off x="2133972" y="3223136"/>
            <a:ext cx="288032" cy="3007568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20" name="Nedadgående pil 19"/>
          <p:cNvSpPr/>
          <p:nvPr/>
        </p:nvSpPr>
        <p:spPr>
          <a:xfrm>
            <a:off x="3574132" y="4138130"/>
            <a:ext cx="288032" cy="2077974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21" name="Nedadgående pil 20"/>
          <p:cNvSpPr/>
          <p:nvPr/>
        </p:nvSpPr>
        <p:spPr>
          <a:xfrm>
            <a:off x="6454452" y="4714984"/>
            <a:ext cx="288032" cy="1512168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22" name="Nedadgående pil 21"/>
          <p:cNvSpPr/>
          <p:nvPr/>
        </p:nvSpPr>
        <p:spPr>
          <a:xfrm>
            <a:off x="8038628" y="5309592"/>
            <a:ext cx="288032" cy="917560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23" name="Nedadgående pil 22"/>
          <p:cNvSpPr/>
          <p:nvPr/>
        </p:nvSpPr>
        <p:spPr>
          <a:xfrm>
            <a:off x="10126860" y="5825584"/>
            <a:ext cx="288032" cy="387660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</p:spTree>
    <p:extLst>
      <p:ext uri="{BB962C8B-B14F-4D97-AF65-F5344CB8AC3E}">
        <p14:creationId xmlns:p14="http://schemas.microsoft.com/office/powerpoint/2010/main" val="2322726472"/>
      </p:ext>
    </p:extLst>
  </p:cSld>
  <p:clrMapOvr>
    <a:masterClrMapping/>
  </p:clrMapOvr>
</p:sld>
</file>

<file path=ppt/theme/theme1.xml><?xml version="1.0" encoding="utf-8"?>
<a:theme xmlns:a="http://schemas.openxmlformats.org/drawingml/2006/main" name="Styrelsen_for_Vand-_og_Naturforvaltning_PowerPoint_Skabelon_16_9">
  <a:themeElements>
    <a:clrScheme name="MFVM - Styrelsen for Vand- og Naturforvaltning">
      <a:dk1>
        <a:srgbClr val="000000"/>
      </a:dk1>
      <a:lt1>
        <a:sysClr val="window" lastClr="FFFFFF"/>
      </a:lt1>
      <a:dk2>
        <a:srgbClr val="BFE0EA"/>
      </a:dk2>
      <a:lt2>
        <a:srgbClr val="E5F3F7"/>
      </a:lt2>
      <a:accent1>
        <a:srgbClr val="00587A"/>
      </a:accent1>
      <a:accent2>
        <a:srgbClr val="003127"/>
      </a:accent2>
      <a:accent3>
        <a:srgbClr val="00874B"/>
      </a:accent3>
      <a:accent4>
        <a:srgbClr val="33B9C4"/>
      </a:accent4>
      <a:accent5>
        <a:srgbClr val="512D6D"/>
      </a:accent5>
      <a:accent6>
        <a:srgbClr val="ED8B00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Styrelsen for Vand- og Naturforvaltning PowerPoint Skabelon 16_9.potx" id="{3FA394B0-FB72-4E1A-83C2-14FA8B6D1919}" vid="{3F5E559A-D7A7-4DBE-B751-732D574C77CB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Styrelsen_for_Vand-_og_Naturforvaltning_PowerPoint_Skabelon_16_9</Template>
  <TotalTime>0</TotalTime>
  <Words>301</Words>
  <Application>Microsoft Office PowerPoint</Application>
  <PresentationFormat>Brugerdefineret</PresentationFormat>
  <Paragraphs>93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5</vt:i4>
      </vt:variant>
    </vt:vector>
  </HeadingPairs>
  <TitlesOfParts>
    <vt:vector size="6" baseType="lpstr">
      <vt:lpstr>Styrelsen_for_Vand-_og_Naturforvaltning_PowerPoint_Skabelon_16_9</vt:lpstr>
      <vt:lpstr>PowerPoint-præsentation</vt:lpstr>
      <vt:lpstr>Vejen mod oprettelse (1)</vt:lpstr>
      <vt:lpstr>Vejen mod oprettelse (2)</vt:lpstr>
      <vt:lpstr>Tentativ tidsplan frem mod udstedelse af bekendtgørelse</vt:lpstr>
      <vt:lpstr>Proces fra oprettelse af nationalpark til vedtagelse af 1. nationalparkplan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2016-09-15T13:03:39Z</dcterms:created>
  <dcterms:modified xsi:type="dcterms:W3CDTF">2016-10-10T09:14:44Z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